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31"/>
  </p:normalViewPr>
  <p:slideViewPr>
    <p:cSldViewPr snapToGrid="0" snapToObjects="1">
      <p:cViewPr>
        <p:scale>
          <a:sx n="73" d="100"/>
          <a:sy n="73" d="100"/>
        </p:scale>
        <p:origin x="32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A9F93-3EED-7748-B243-898DF8DBAF8F}" type="datetimeFigureOut">
              <a:rPr lang="en-US" smtClean="0"/>
              <a:t>8/1/16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F0811-30C0-8541-9ED6-9AAB90BA7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36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0E831AE-063E-4224-BEC3-473B8103D48A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4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156">
              <a:defRPr/>
            </a:pPr>
            <a:r>
              <a:rPr lang="en-US" baseline="0" dirty="0" smtClean="0"/>
              <a:t>In many countries there’s a lack of health workforce data: </a:t>
            </a:r>
          </a:p>
          <a:p>
            <a:pPr defTabSz="930156">
              <a:defRPr/>
            </a:pPr>
            <a:r>
              <a:rPr lang="en-US" baseline="0" dirty="0" smtClean="0"/>
              <a:t>**on training status</a:t>
            </a:r>
          </a:p>
          <a:p>
            <a:pPr defTabSz="930156">
              <a:defRPr/>
            </a:pPr>
            <a:r>
              <a:rPr lang="en-US" baseline="0" dirty="0" smtClean="0"/>
              <a:t>**on the registration of workers in certification or licensure programs </a:t>
            </a:r>
          </a:p>
          <a:p>
            <a:pPr defTabSz="930156">
              <a:defRPr/>
            </a:pPr>
            <a:r>
              <a:rPr lang="en-US" baseline="0" dirty="0" smtClean="0"/>
              <a:t>**on the distribution and deployment of workers especially in rural areas</a:t>
            </a:r>
          </a:p>
          <a:p>
            <a:pPr defTabSz="930156">
              <a:defRPr/>
            </a:pPr>
            <a:r>
              <a:rPr lang="en-US" baseline="0" dirty="0" smtClean="0"/>
              <a:t>**on management to meet emerging or changing needs</a:t>
            </a:r>
          </a:p>
          <a:p>
            <a:pPr defTabSz="930156">
              <a:defRPr/>
            </a:pPr>
            <a:r>
              <a:rPr lang="en-US" baseline="0" dirty="0" smtClean="0"/>
              <a:t>**finally, on planning to develop policies and programs to place the right person with right skills in the right place at the right time</a:t>
            </a:r>
          </a:p>
          <a:p>
            <a:pPr defTabSz="930156">
              <a:defRPr/>
            </a:pPr>
            <a:endParaRPr lang="en-US" baseline="0" dirty="0" smtClean="0"/>
          </a:p>
          <a:p>
            <a:pPr defTabSz="930156">
              <a:defRPr/>
            </a:pPr>
            <a:r>
              <a:rPr lang="en-US" baseline="0" dirty="0" smtClean="0"/>
              <a:t>All of these features and factors inform sound decisions as to the skills and availability of the workforce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4394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0E831AE-063E-4224-BEC3-473B8103D48A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4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156">
              <a:defRPr/>
            </a:pPr>
            <a:r>
              <a:rPr lang="en-US" baseline="0" dirty="0" smtClean="0"/>
              <a:t>In many countries there’s a lack of health workforce data: </a:t>
            </a:r>
          </a:p>
          <a:p>
            <a:pPr defTabSz="930156">
              <a:defRPr/>
            </a:pPr>
            <a:r>
              <a:rPr lang="en-US" baseline="0" dirty="0" smtClean="0"/>
              <a:t>**on training status</a:t>
            </a:r>
          </a:p>
          <a:p>
            <a:pPr defTabSz="930156">
              <a:defRPr/>
            </a:pPr>
            <a:r>
              <a:rPr lang="en-US" baseline="0" dirty="0" smtClean="0"/>
              <a:t>**on the registration of workers in certification or licensure programs </a:t>
            </a:r>
          </a:p>
          <a:p>
            <a:pPr defTabSz="930156">
              <a:defRPr/>
            </a:pPr>
            <a:r>
              <a:rPr lang="en-US" baseline="0" dirty="0" smtClean="0"/>
              <a:t>**on the distribution and deployment of workers especially in rural areas</a:t>
            </a:r>
          </a:p>
          <a:p>
            <a:pPr defTabSz="930156">
              <a:defRPr/>
            </a:pPr>
            <a:r>
              <a:rPr lang="en-US" baseline="0" dirty="0" smtClean="0"/>
              <a:t>**on management to meet emerging or changing needs</a:t>
            </a:r>
          </a:p>
          <a:p>
            <a:pPr defTabSz="930156">
              <a:defRPr/>
            </a:pPr>
            <a:r>
              <a:rPr lang="en-US" baseline="0" dirty="0" smtClean="0"/>
              <a:t>**finally, on planning to develop policies and programs to place the right person with right skills in the right place at the right time</a:t>
            </a:r>
          </a:p>
          <a:p>
            <a:pPr defTabSz="930156">
              <a:defRPr/>
            </a:pPr>
            <a:endParaRPr lang="en-US" baseline="0" dirty="0" smtClean="0"/>
          </a:p>
          <a:p>
            <a:pPr defTabSz="930156">
              <a:defRPr/>
            </a:pPr>
            <a:r>
              <a:rPr lang="en-US" baseline="0" dirty="0" smtClean="0"/>
              <a:t>All of these features and factors inform sound decisions as to the skills and availability of the workforce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9065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0E831AE-063E-4224-BEC3-473B8103D48A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4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156">
              <a:defRPr/>
            </a:pPr>
            <a:r>
              <a:rPr lang="en-US" baseline="0" dirty="0" smtClean="0"/>
              <a:t>In many countries there’s a lack of health workforce data: </a:t>
            </a:r>
          </a:p>
          <a:p>
            <a:pPr defTabSz="930156">
              <a:defRPr/>
            </a:pPr>
            <a:r>
              <a:rPr lang="en-US" baseline="0" dirty="0" smtClean="0"/>
              <a:t>**on training status</a:t>
            </a:r>
          </a:p>
          <a:p>
            <a:pPr defTabSz="930156">
              <a:defRPr/>
            </a:pPr>
            <a:r>
              <a:rPr lang="en-US" baseline="0" dirty="0" smtClean="0"/>
              <a:t>**on the registration of workers in certification or licensure programs </a:t>
            </a:r>
          </a:p>
          <a:p>
            <a:pPr defTabSz="930156">
              <a:defRPr/>
            </a:pPr>
            <a:r>
              <a:rPr lang="en-US" baseline="0" dirty="0" smtClean="0"/>
              <a:t>**on the distribution and deployment of workers especially in rural areas</a:t>
            </a:r>
          </a:p>
          <a:p>
            <a:pPr defTabSz="930156">
              <a:defRPr/>
            </a:pPr>
            <a:r>
              <a:rPr lang="en-US" baseline="0" dirty="0" smtClean="0"/>
              <a:t>**on management to meet emerging or changing needs</a:t>
            </a:r>
          </a:p>
          <a:p>
            <a:pPr defTabSz="930156">
              <a:defRPr/>
            </a:pPr>
            <a:r>
              <a:rPr lang="en-US" baseline="0" dirty="0" smtClean="0"/>
              <a:t>**finally, on planning to develop policies and programs to place the right person with right skills in the right place at the right time</a:t>
            </a:r>
          </a:p>
          <a:p>
            <a:pPr defTabSz="930156">
              <a:defRPr/>
            </a:pPr>
            <a:endParaRPr lang="en-US" baseline="0" dirty="0" smtClean="0"/>
          </a:p>
          <a:p>
            <a:pPr defTabSz="930156">
              <a:defRPr/>
            </a:pPr>
            <a:r>
              <a:rPr lang="en-US" baseline="0" dirty="0" smtClean="0"/>
              <a:t>All of these features and factors inform sound decisions as to the skills and availability of the workforce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6868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0E831AE-063E-4224-BEC3-473B8103D48A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4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156">
              <a:defRPr/>
            </a:pPr>
            <a:r>
              <a:rPr lang="en-US" baseline="0" dirty="0" smtClean="0"/>
              <a:t>In many countries there’s a lack of health workforce data: </a:t>
            </a:r>
          </a:p>
          <a:p>
            <a:pPr defTabSz="930156">
              <a:defRPr/>
            </a:pPr>
            <a:r>
              <a:rPr lang="en-US" baseline="0" dirty="0" smtClean="0"/>
              <a:t>**on training status</a:t>
            </a:r>
          </a:p>
          <a:p>
            <a:pPr defTabSz="930156">
              <a:defRPr/>
            </a:pPr>
            <a:r>
              <a:rPr lang="en-US" baseline="0" dirty="0" smtClean="0"/>
              <a:t>**on the registration of workers in certification or licensure programs </a:t>
            </a:r>
          </a:p>
          <a:p>
            <a:pPr defTabSz="930156">
              <a:defRPr/>
            </a:pPr>
            <a:r>
              <a:rPr lang="en-US" baseline="0" dirty="0" smtClean="0"/>
              <a:t>**on the distribution and deployment of workers especially in rural areas</a:t>
            </a:r>
          </a:p>
          <a:p>
            <a:pPr defTabSz="930156">
              <a:defRPr/>
            </a:pPr>
            <a:r>
              <a:rPr lang="en-US" baseline="0" dirty="0" smtClean="0"/>
              <a:t>**on management to meet emerging or changing needs</a:t>
            </a:r>
          </a:p>
          <a:p>
            <a:pPr defTabSz="930156">
              <a:defRPr/>
            </a:pPr>
            <a:r>
              <a:rPr lang="en-US" baseline="0" dirty="0" smtClean="0"/>
              <a:t>**finally, on planning to develop policies and programs to place the right person with right skills in the right place at the right time</a:t>
            </a:r>
          </a:p>
          <a:p>
            <a:pPr defTabSz="930156">
              <a:defRPr/>
            </a:pPr>
            <a:endParaRPr lang="en-US" baseline="0" dirty="0" smtClean="0"/>
          </a:p>
          <a:p>
            <a:pPr defTabSz="930156">
              <a:defRPr/>
            </a:pPr>
            <a:r>
              <a:rPr lang="en-US" baseline="0" dirty="0" smtClean="0"/>
              <a:t>All of these features and factors inform sound decisions as to the skills and availability of the workforce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1590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0E831AE-063E-4224-BEC3-473B8103D48A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4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156">
              <a:defRPr/>
            </a:pPr>
            <a:r>
              <a:rPr lang="en-US" baseline="0" dirty="0" smtClean="0"/>
              <a:t>In many countries there’s a lack of health workforce data: </a:t>
            </a:r>
          </a:p>
          <a:p>
            <a:pPr defTabSz="930156">
              <a:defRPr/>
            </a:pPr>
            <a:r>
              <a:rPr lang="en-US" baseline="0" dirty="0" smtClean="0"/>
              <a:t>**on training status</a:t>
            </a:r>
          </a:p>
          <a:p>
            <a:pPr defTabSz="930156">
              <a:defRPr/>
            </a:pPr>
            <a:r>
              <a:rPr lang="en-US" baseline="0" dirty="0" smtClean="0"/>
              <a:t>**on the registration of workers in certification or licensure programs </a:t>
            </a:r>
          </a:p>
          <a:p>
            <a:pPr defTabSz="930156">
              <a:defRPr/>
            </a:pPr>
            <a:r>
              <a:rPr lang="en-US" baseline="0" dirty="0" smtClean="0"/>
              <a:t>**on the distribution and deployment of workers especially in rural areas</a:t>
            </a:r>
          </a:p>
          <a:p>
            <a:pPr defTabSz="930156">
              <a:defRPr/>
            </a:pPr>
            <a:r>
              <a:rPr lang="en-US" baseline="0" dirty="0" smtClean="0"/>
              <a:t>**on management to meet emerging or changing needs</a:t>
            </a:r>
          </a:p>
          <a:p>
            <a:pPr defTabSz="930156">
              <a:defRPr/>
            </a:pPr>
            <a:r>
              <a:rPr lang="en-US" baseline="0" dirty="0" smtClean="0"/>
              <a:t>**finally, on planning to develop policies and programs to place the right person with right skills in the right place at the right time</a:t>
            </a:r>
          </a:p>
          <a:p>
            <a:pPr defTabSz="930156">
              <a:defRPr/>
            </a:pPr>
            <a:endParaRPr lang="en-US" baseline="0" dirty="0" smtClean="0"/>
          </a:p>
          <a:p>
            <a:pPr defTabSz="930156">
              <a:defRPr/>
            </a:pPr>
            <a:r>
              <a:rPr lang="en-US" baseline="0" dirty="0" smtClean="0"/>
              <a:t>All of these features and factors inform sound decisions as to the skills and availability of the workforce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156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1A4F-9015-134F-95D2-EC456A3748C3}" type="datetimeFigureOut">
              <a:rPr lang="en-US" smtClean="0"/>
              <a:t>7/30/16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21BA9-6632-3A4A-A95A-0D33BF3B5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33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1A4F-9015-134F-95D2-EC456A3748C3}" type="datetimeFigureOut">
              <a:rPr lang="en-US" smtClean="0"/>
              <a:t>7/30/16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21BA9-6632-3A4A-A95A-0D33BF3B5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73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1A4F-9015-134F-95D2-EC456A3748C3}" type="datetimeFigureOut">
              <a:rPr lang="en-US" smtClean="0"/>
              <a:t>7/30/16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21BA9-6632-3A4A-A95A-0D33BF3B5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5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1A4F-9015-134F-95D2-EC456A3748C3}" type="datetimeFigureOut">
              <a:rPr lang="en-US" smtClean="0"/>
              <a:t>7/30/16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21BA9-6632-3A4A-A95A-0D33BF3B5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1A4F-9015-134F-95D2-EC456A3748C3}" type="datetimeFigureOut">
              <a:rPr lang="en-US" smtClean="0"/>
              <a:t>7/30/16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21BA9-6632-3A4A-A95A-0D33BF3B5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74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1A4F-9015-134F-95D2-EC456A3748C3}" type="datetimeFigureOut">
              <a:rPr lang="en-US" smtClean="0"/>
              <a:t>7/30/16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21BA9-6632-3A4A-A95A-0D33BF3B5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94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1A4F-9015-134F-95D2-EC456A3748C3}" type="datetimeFigureOut">
              <a:rPr lang="en-US" smtClean="0"/>
              <a:t>7/30/16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21BA9-6632-3A4A-A95A-0D33BF3B5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51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1A4F-9015-134F-95D2-EC456A3748C3}" type="datetimeFigureOut">
              <a:rPr lang="en-US" smtClean="0"/>
              <a:t>7/30/16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21BA9-6632-3A4A-A95A-0D33BF3B5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67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1A4F-9015-134F-95D2-EC456A3748C3}" type="datetimeFigureOut">
              <a:rPr lang="en-US" smtClean="0"/>
              <a:t>7/30/16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21BA9-6632-3A4A-A95A-0D33BF3B5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13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1A4F-9015-134F-95D2-EC456A3748C3}" type="datetimeFigureOut">
              <a:rPr lang="en-US" smtClean="0"/>
              <a:t>7/30/16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21BA9-6632-3A4A-A95A-0D33BF3B5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1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1A4F-9015-134F-95D2-EC456A3748C3}" type="datetimeFigureOut">
              <a:rPr lang="en-US" smtClean="0"/>
              <a:t>7/30/16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21BA9-6632-3A4A-A95A-0D33BF3B5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4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11A4F-9015-134F-95D2-EC456A3748C3}" type="datetimeFigureOut">
              <a:rPr lang="en-US" smtClean="0"/>
              <a:t>7/30/16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21BA9-6632-3A4A-A95A-0D33BF3B5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1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gi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Interoperability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Tanzania Connect-A-Thon 2016</a:t>
            </a:r>
          </a:p>
          <a:p>
            <a:r>
              <a:rPr lang="en-US" dirty="0" err="1" smtClean="0"/>
              <a:t>IntraHealth</a:t>
            </a:r>
            <a:r>
              <a:rPr lang="en-US" dirty="0" smtClean="0"/>
              <a:t>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1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/>
          <p:cNvSpPr/>
          <p:nvPr/>
        </p:nvSpPr>
        <p:spPr>
          <a:xfrm>
            <a:off x="6522078" y="127118"/>
            <a:ext cx="5234354" cy="36001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Health Information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Mediator (HIM)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05973" y="4443262"/>
            <a:ext cx="41838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Translates MFL data into CSD standard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Ensure authorization to access data.  </a:t>
            </a:r>
            <a:br>
              <a:rPr lang="en-US" dirty="0" smtClean="0"/>
            </a:br>
            <a:r>
              <a:rPr lang="en-US" dirty="0" smtClean="0"/>
              <a:t>Log all transactions.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Routine Indicator Reporting using ADX</a:t>
            </a:r>
            <a:br>
              <a:rPr lang="en-US" dirty="0" smtClean="0"/>
            </a:br>
            <a:r>
              <a:rPr lang="en-US" dirty="0" smtClean="0"/>
              <a:t>standard across multiple jurisdictions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228267" y="3935766"/>
            <a:ext cx="5234354" cy="29027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OpenHIM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(Interop Layer)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550651" y="4072255"/>
            <a:ext cx="4589585" cy="208665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/>
            </a:r>
            <a:br>
              <a:rPr lang="en-US" dirty="0" smtClean="0">
                <a:solidFill>
                  <a:srgbClr val="C00000"/>
                </a:solidFill>
              </a:rPr>
            </a:br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DATIM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990916" y="305318"/>
            <a:ext cx="4416962" cy="280161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Tanzania eHealth 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Architecture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28224" y="31031"/>
            <a:ext cx="5234354" cy="32301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 err="1" smtClean="0">
                <a:solidFill>
                  <a:srgbClr val="C00000"/>
                </a:solidFill>
              </a:rPr>
              <a:t>OpenHIM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(Interop Layer)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50608" y="175846"/>
            <a:ext cx="4589585" cy="225665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Immunization Registry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737231" y="1050003"/>
            <a:ext cx="1468315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Master Facility List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9444402" y="1050002"/>
            <a:ext cx="1468315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DHIS2</a:t>
            </a:r>
            <a:br>
              <a:rPr lang="en-US" dirty="0" smtClean="0"/>
            </a:br>
            <a:r>
              <a:rPr lang="en-US" dirty="0" smtClean="0"/>
              <a:t>(HMIS)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090058" y="1142824"/>
            <a:ext cx="1468315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InterLinked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Registry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004920" y="4579279"/>
            <a:ext cx="1468315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DHIS2</a:t>
            </a:r>
            <a:br>
              <a:rPr lang="en-US" smtClean="0"/>
            </a:br>
            <a:r>
              <a:rPr lang="en-US" smtClean="0"/>
              <a:t>(HMIS)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5175156" y="4544433"/>
            <a:ext cx="1468315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InterLinked</a:t>
            </a:r>
            <a:br>
              <a:rPr lang="en-US" smtClean="0"/>
            </a:br>
            <a:r>
              <a:rPr lang="en-US" smtClean="0"/>
              <a:t>Regsitry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862381" y="1142825"/>
            <a:ext cx="1468315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TImR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35" idx="2"/>
          </p:cNvCxnSpPr>
          <p:nvPr/>
        </p:nvCxnSpPr>
        <p:spPr>
          <a:xfrm>
            <a:off x="4938350" y="1274918"/>
            <a:ext cx="1409696" cy="109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4" idx="3"/>
          </p:cNvCxnSpPr>
          <p:nvPr/>
        </p:nvCxnSpPr>
        <p:spPr>
          <a:xfrm flipV="1">
            <a:off x="6088307" y="3343550"/>
            <a:ext cx="1326035" cy="964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036803" y="4032998"/>
            <a:ext cx="351692" cy="321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938350" y="1113934"/>
            <a:ext cx="351692" cy="321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885675" y="4443262"/>
            <a:ext cx="351692" cy="321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901211" y="5023041"/>
            <a:ext cx="351692" cy="3219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785812" y="2934738"/>
            <a:ext cx="280751" cy="1772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28224" y="3441135"/>
            <a:ext cx="1468315" cy="84666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Mobile</a:t>
            </a:r>
            <a:br>
              <a:rPr lang="en-US" smtClean="0"/>
            </a:br>
            <a:r>
              <a:rPr lang="en-US" smtClean="0"/>
              <a:t>App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101846" y="4424284"/>
            <a:ext cx="1468315" cy="84666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SMS</a:t>
            </a:r>
            <a:br>
              <a:rPr lang="en-US" dirty="0" smtClean="0"/>
            </a:br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989869" y="2553533"/>
            <a:ext cx="351692" cy="3219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901211" y="5807650"/>
            <a:ext cx="351692" cy="32196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193401" y="3863123"/>
            <a:ext cx="351692" cy="32196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299821" y="2344621"/>
            <a:ext cx="351692" cy="32196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5433358" y="3056236"/>
            <a:ext cx="1512565" cy="92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7" idx="6"/>
          </p:cNvCxnSpPr>
          <p:nvPr/>
        </p:nvCxnSpPr>
        <p:spPr>
          <a:xfrm flipV="1">
            <a:off x="4651513" y="2399679"/>
            <a:ext cx="1736982" cy="10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7" idx="4"/>
          </p:cNvCxnSpPr>
          <p:nvPr/>
        </p:nvCxnSpPr>
        <p:spPr>
          <a:xfrm>
            <a:off x="4475667" y="2666588"/>
            <a:ext cx="187758" cy="115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4512656" y="3847654"/>
            <a:ext cx="351692" cy="3219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2028643" y="267267"/>
            <a:ext cx="1468315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8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9" grpId="0" animBg="1"/>
      <p:bldP spid="10" grpId="0" animBg="1"/>
      <p:bldP spid="21" grpId="0" animBg="1"/>
      <p:bldP spid="22" grpId="0" animBg="1"/>
      <p:bldP spid="23" grpId="0" animBg="1"/>
      <p:bldP spid="24" grpId="0" animBg="1"/>
      <p:bldP spid="34" grpId="0" animBg="1"/>
      <p:bldP spid="35" grpId="0" animBg="1"/>
      <p:bldP spid="36" grpId="0" animBg="1"/>
      <p:bldP spid="38" grpId="0" animBg="1"/>
      <p:bldP spid="25" grpId="0" animBg="1"/>
      <p:bldP spid="26" grpId="0" animBg="1"/>
      <p:bldP spid="39" grpId="0" animBg="1"/>
      <p:bldP spid="45" grpId="0" animBg="1"/>
      <p:bldP spid="46" grpId="0" animBg="1"/>
      <p:bldP spid="47" grpId="0" animBg="1"/>
      <p:bldP spid="63" grpId="0" animBg="1"/>
      <p:bldP spid="6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Dashboards for decision making</a:t>
            </a:r>
          </a:p>
          <a:p>
            <a:pPr lvl="1"/>
            <a:r>
              <a:rPr lang="en-US" dirty="0" smtClean="0"/>
              <a:t>Resource planning</a:t>
            </a:r>
          </a:p>
          <a:p>
            <a:pPr lvl="1"/>
            <a:r>
              <a:rPr lang="en-US" dirty="0" smtClean="0"/>
              <a:t>Project evaluation </a:t>
            </a:r>
          </a:p>
          <a:p>
            <a:pPr lvl="1"/>
            <a:r>
              <a:rPr lang="en-US" dirty="0" smtClean="0"/>
              <a:t>Prioritize interventions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Support clinical services</a:t>
            </a:r>
          </a:p>
          <a:p>
            <a:pPr lvl="1"/>
            <a:r>
              <a:rPr lang="en-US" dirty="0" smtClean="0"/>
              <a:t>Decision support</a:t>
            </a:r>
          </a:p>
          <a:p>
            <a:pPr lvl="1"/>
            <a:r>
              <a:rPr lang="en-US" dirty="0" smtClean="0"/>
              <a:t>Referrals</a:t>
            </a:r>
          </a:p>
          <a:p>
            <a:pPr lvl="1"/>
            <a:r>
              <a:rPr lang="en-US" dirty="0" smtClean="0"/>
              <a:t>Adherence</a:t>
            </a:r>
          </a:p>
          <a:p>
            <a:endParaRPr lang="en-US" dirty="0"/>
          </a:p>
          <a:p>
            <a:r>
              <a:rPr lang="en-US" dirty="0" smtClean="0"/>
              <a:t>Open data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033" y="1027906"/>
            <a:ext cx="5169167" cy="43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7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9" y="1315670"/>
            <a:ext cx="773571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671" y="1690688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Open Data and Data Standards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5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68500" y="31326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b="1" dirty="0" smtClean="0">
                <a:solidFill>
                  <a:srgbClr val="C00000"/>
                </a:solidFill>
                <a:latin typeface="Calibri"/>
                <a:cs typeface="Calibri"/>
              </a:rPr>
              <a:t>Use Case: HPD &amp; HMIS Data Exchange</a:t>
            </a:r>
            <a:r>
              <a:rPr lang="en-US" sz="3200" b="1" dirty="0">
                <a:solidFill>
                  <a:srgbClr val="C00000"/>
                </a:solidFill>
                <a:latin typeface="Calibri"/>
                <a:cs typeface="Calibri"/>
              </a:rPr>
              <a:t/>
            </a:r>
            <a:br>
              <a:rPr lang="en-US" sz="3200" b="1" dirty="0">
                <a:solidFill>
                  <a:srgbClr val="C00000"/>
                </a:solidFill>
                <a:latin typeface="Calibri"/>
                <a:cs typeface="Calibri"/>
              </a:rPr>
            </a:br>
            <a:endParaRPr lang="en-US" sz="2400" b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117794" y="3348584"/>
            <a:ext cx="1583448" cy="725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HPD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305614" y="3348584"/>
            <a:ext cx="1583448" cy="725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HMIS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17794" y="4371306"/>
            <a:ext cx="3777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Collects detailed information on health workers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Wants  to share number of health workers by facilities and cadre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53712" y="4371306"/>
            <a:ext cx="3760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Wants to know number of health workers by facility and cadre</a:t>
            </a:r>
            <a:endParaRPr lang="en-US" dirty="0"/>
          </a:p>
        </p:txBody>
      </p:sp>
      <p:sp>
        <p:nvSpPr>
          <p:cNvPr id="9" name="Oval Callout 8"/>
          <p:cNvSpPr/>
          <p:nvPr/>
        </p:nvSpPr>
        <p:spPr>
          <a:xfrm>
            <a:off x="2946457" y="1966905"/>
            <a:ext cx="3265862" cy="1253657"/>
          </a:xfrm>
          <a:prstGeom prst="wedgeEllipse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7933C"/>
                </a:solidFill>
              </a:rPr>
              <a:t>There are 2 Nurses in </a:t>
            </a:r>
            <a:r>
              <a:rPr lang="en-US" sz="2400" dirty="0" err="1">
                <a:solidFill>
                  <a:srgbClr val="77933C"/>
                </a:solidFill>
              </a:rPr>
              <a:t>Plebo</a:t>
            </a:r>
            <a:r>
              <a:rPr lang="en-US" sz="2400" dirty="0">
                <a:solidFill>
                  <a:srgbClr val="77933C"/>
                </a:solidFill>
              </a:rPr>
              <a:t> Clinic this month </a:t>
            </a:r>
            <a:endParaRPr lang="en-US" sz="3200" dirty="0">
              <a:solidFill>
                <a:srgbClr val="77933C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7097338" y="1966905"/>
            <a:ext cx="3265862" cy="1253657"/>
          </a:xfrm>
          <a:prstGeom prst="wedgeEllipse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7933C"/>
                </a:solidFill>
              </a:rPr>
              <a:t>Thank you very much!</a:t>
            </a:r>
            <a:endParaRPr lang="en-US" sz="2400" dirty="0">
              <a:solidFill>
                <a:srgbClr val="779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32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Callout 9"/>
          <p:cNvSpPr/>
          <p:nvPr/>
        </p:nvSpPr>
        <p:spPr>
          <a:xfrm>
            <a:off x="2946457" y="1966905"/>
            <a:ext cx="3265862" cy="1253657"/>
          </a:xfrm>
          <a:prstGeom prst="wedgeEllipse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7933C"/>
                </a:solidFill>
              </a:rPr>
              <a:t>There are 2 Nurses in </a:t>
            </a:r>
            <a:r>
              <a:rPr lang="en-US" sz="2400" dirty="0" err="1">
                <a:solidFill>
                  <a:srgbClr val="77933C"/>
                </a:solidFill>
              </a:rPr>
              <a:t>Plebo</a:t>
            </a:r>
            <a:r>
              <a:rPr lang="en-US" sz="2400" dirty="0">
                <a:solidFill>
                  <a:srgbClr val="77933C"/>
                </a:solidFill>
              </a:rPr>
              <a:t> Clinic this month </a:t>
            </a:r>
            <a:endParaRPr lang="en-US" sz="3200" dirty="0">
              <a:solidFill>
                <a:srgbClr val="77933C"/>
              </a:solidFill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846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b="1" dirty="0" smtClean="0">
                <a:solidFill>
                  <a:srgbClr val="C00000"/>
                </a:solidFill>
                <a:latin typeface="Calibri"/>
                <a:cs typeface="Calibri"/>
              </a:rPr>
              <a:t>HPD &amp; HMIS Data </a:t>
            </a:r>
            <a:r>
              <a:rPr lang="en-US" sz="3200" b="1" dirty="0">
                <a:solidFill>
                  <a:srgbClr val="C00000"/>
                </a:solidFill>
                <a:latin typeface="Calibri"/>
                <a:cs typeface="Calibri"/>
              </a:rPr>
              <a:t>Exchange:</a:t>
            </a:r>
            <a:br>
              <a:rPr lang="en-US" sz="3200" b="1" dirty="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400" b="1" dirty="0">
                <a:solidFill>
                  <a:srgbClr val="C00000"/>
                </a:solidFill>
                <a:latin typeface="Calibri"/>
                <a:cs typeface="Calibri"/>
              </a:rPr>
              <a:t>The Problem of Standardized Lists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117794" y="3348584"/>
            <a:ext cx="1583448" cy="725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HPD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305614" y="3348584"/>
            <a:ext cx="1583448" cy="725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HMIS</a:t>
            </a:r>
            <a:endParaRPr lang="en-US" dirty="0"/>
          </a:p>
        </p:txBody>
      </p:sp>
      <p:sp>
        <p:nvSpPr>
          <p:cNvPr id="9" name="Oval Callout 8"/>
          <p:cNvSpPr/>
          <p:nvPr/>
        </p:nvSpPr>
        <p:spPr>
          <a:xfrm>
            <a:off x="2946457" y="1966905"/>
            <a:ext cx="3265862" cy="1253657"/>
          </a:xfrm>
          <a:prstGeom prst="wedgeEllipse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800000"/>
                </a:solidFill>
              </a:rPr>
              <a:t>There are 2 Nurses in </a:t>
            </a:r>
            <a:r>
              <a:rPr lang="en-US" sz="2400" dirty="0" err="1">
                <a:solidFill>
                  <a:srgbClr val="800000"/>
                </a:solidFill>
              </a:rPr>
              <a:t>Plebo</a:t>
            </a:r>
            <a:r>
              <a:rPr lang="en-US" sz="2400" dirty="0">
                <a:solidFill>
                  <a:srgbClr val="800000"/>
                </a:solidFill>
              </a:rPr>
              <a:t> Clinic this month </a:t>
            </a:r>
            <a:endParaRPr lang="en-US" sz="3200" dirty="0">
              <a:solidFill>
                <a:srgbClr val="800000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7097338" y="1966905"/>
            <a:ext cx="3265862" cy="1253657"/>
          </a:xfrm>
          <a:prstGeom prst="wedgeEllipse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800000"/>
                </a:solidFill>
              </a:rPr>
              <a:t>Do you mean “</a:t>
            </a:r>
            <a:r>
              <a:rPr lang="en-US" sz="2400" dirty="0" err="1">
                <a:solidFill>
                  <a:srgbClr val="800000"/>
                </a:solidFill>
              </a:rPr>
              <a:t>Plebo</a:t>
            </a:r>
            <a:r>
              <a:rPr lang="en-US" sz="2400" dirty="0">
                <a:solidFill>
                  <a:srgbClr val="800000"/>
                </a:solidFill>
              </a:rPr>
              <a:t> HC”?  What’s a Nurse?</a:t>
            </a:r>
            <a:endParaRPr lang="en-US" sz="2400" dirty="0">
              <a:solidFill>
                <a:srgbClr val="8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6458" y="4470278"/>
            <a:ext cx="57030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00000"/>
                </a:solidFill>
              </a:rPr>
              <a:t>Computers are stupid!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We need to tell them that “</a:t>
            </a:r>
            <a:r>
              <a:rPr lang="en-US" dirty="0" err="1"/>
              <a:t>Plebo</a:t>
            </a:r>
            <a:r>
              <a:rPr lang="en-US" dirty="0"/>
              <a:t> Clinic” and “</a:t>
            </a:r>
            <a:r>
              <a:rPr lang="en-US" dirty="0" err="1"/>
              <a:t>Plebo</a:t>
            </a:r>
            <a:r>
              <a:rPr lang="en-US" dirty="0"/>
              <a:t> HC” are the same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HPD needs </a:t>
            </a:r>
            <a:r>
              <a:rPr lang="en-US" dirty="0"/>
              <a:t>to tell </a:t>
            </a:r>
            <a:r>
              <a:rPr lang="en-US" dirty="0" smtClean="0"/>
              <a:t>HMIS about </a:t>
            </a:r>
            <a:r>
              <a:rPr lang="en-US" dirty="0"/>
              <a:t>the cadres it manages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328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Governance of Standardized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All lists should be coded</a:t>
            </a:r>
          </a:p>
          <a:p>
            <a:pPr marL="822960">
              <a:spcBef>
                <a:spcPts val="0"/>
              </a:spcBef>
            </a:pPr>
            <a:r>
              <a:rPr lang="en-US" dirty="0">
                <a:solidFill>
                  <a:srgbClr val="7F7F7F"/>
                </a:solidFill>
              </a:rPr>
              <a:t>“</a:t>
            </a:r>
            <a:r>
              <a:rPr lang="en-US" dirty="0" err="1">
                <a:solidFill>
                  <a:srgbClr val="7F7F7F"/>
                </a:solidFill>
              </a:rPr>
              <a:t>Plebo</a:t>
            </a:r>
            <a:r>
              <a:rPr lang="en-US" dirty="0">
                <a:solidFill>
                  <a:srgbClr val="7F7F7F"/>
                </a:solidFill>
              </a:rPr>
              <a:t> Clinic” and “</a:t>
            </a:r>
            <a:r>
              <a:rPr lang="en-US" dirty="0" err="1">
                <a:solidFill>
                  <a:srgbClr val="7F7F7F"/>
                </a:solidFill>
              </a:rPr>
              <a:t>Plebo</a:t>
            </a:r>
            <a:r>
              <a:rPr lang="en-US" dirty="0">
                <a:solidFill>
                  <a:srgbClr val="7F7F7F"/>
                </a:solidFill>
              </a:rPr>
              <a:t> HC” all share the same code “24</a:t>
            </a:r>
            <a:r>
              <a:rPr lang="en-US" dirty="0" smtClean="0">
                <a:solidFill>
                  <a:srgbClr val="7F7F7F"/>
                </a:solidFill>
              </a:rPr>
              <a:t>”</a:t>
            </a:r>
          </a:p>
          <a:p>
            <a:pPr marL="822960">
              <a:spcBef>
                <a:spcPts val="0"/>
              </a:spcBef>
            </a:pPr>
            <a:endParaRPr lang="en-US" dirty="0">
              <a:solidFill>
                <a:srgbClr val="7F7F7F"/>
              </a:solidFill>
            </a:endParaRPr>
          </a:p>
          <a:p>
            <a:pPr marL="822960">
              <a:spcBef>
                <a:spcPts val="0"/>
              </a:spcBef>
            </a:pPr>
            <a:r>
              <a:rPr lang="en-US" dirty="0">
                <a:solidFill>
                  <a:srgbClr val="7F7F7F"/>
                </a:solidFill>
              </a:rPr>
              <a:t>This code </a:t>
            </a:r>
            <a:r>
              <a:rPr lang="en-US" dirty="0" smtClean="0">
                <a:solidFill>
                  <a:srgbClr val="7F7F7F"/>
                </a:solidFill>
              </a:rPr>
              <a:t>is </a:t>
            </a:r>
            <a:r>
              <a:rPr lang="en-US" dirty="0">
                <a:solidFill>
                  <a:srgbClr val="7F7F7F"/>
                </a:solidFill>
              </a:rPr>
              <a:t>available to all systems</a:t>
            </a:r>
          </a:p>
          <a:p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is in this list?</a:t>
            </a:r>
          </a:p>
          <a:p>
            <a:pPr marL="822960">
              <a:spcBef>
                <a:spcPts val="0"/>
              </a:spcBef>
            </a:pPr>
            <a:r>
              <a:rPr lang="en-US" dirty="0">
                <a:solidFill>
                  <a:srgbClr val="7F7F7F"/>
                </a:solidFill>
              </a:rPr>
              <a:t>What is a health facility?  A point of clinical care?  What about pharmacies?  Labs?  </a:t>
            </a:r>
            <a:r>
              <a:rPr lang="en-US">
                <a:solidFill>
                  <a:srgbClr val="7F7F7F"/>
                </a:solidFill>
              </a:rPr>
              <a:t>The </a:t>
            </a:r>
            <a:r>
              <a:rPr lang="en-US" smtClean="0">
                <a:solidFill>
                  <a:srgbClr val="7F7F7F"/>
                </a:solidFill>
              </a:rPr>
              <a:t>MoH </a:t>
            </a:r>
            <a:r>
              <a:rPr lang="en-US" dirty="0">
                <a:solidFill>
                  <a:srgbClr val="7F7F7F"/>
                </a:solidFill>
              </a:rPr>
              <a:t>headquarters</a:t>
            </a:r>
            <a:r>
              <a:rPr lang="en-US" dirty="0" smtClean="0">
                <a:solidFill>
                  <a:srgbClr val="7F7F7F"/>
                </a:solidFill>
              </a:rPr>
              <a:t>?</a:t>
            </a:r>
          </a:p>
          <a:p>
            <a:pPr marL="822960">
              <a:spcBef>
                <a:spcPts val="0"/>
              </a:spcBef>
            </a:pPr>
            <a:endParaRPr lang="en-US" dirty="0">
              <a:solidFill>
                <a:srgbClr val="7F7F7F"/>
              </a:solidFill>
            </a:endParaRPr>
          </a:p>
          <a:p>
            <a:pPr marL="822960">
              <a:spcBef>
                <a:spcPts val="0"/>
              </a:spcBef>
            </a:pPr>
            <a:r>
              <a:rPr lang="en-US" dirty="0" smtClean="0">
                <a:solidFill>
                  <a:srgbClr val="7F7F7F"/>
                </a:solidFill>
              </a:rPr>
              <a:t>What are the cadres?   Are they different for payroll versus HRHIS?  What about private sector and faith-based (CSSC)</a:t>
            </a:r>
            <a:endParaRPr lang="en-US" dirty="0">
              <a:solidFill>
                <a:srgbClr val="7F7F7F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Who owns each of the standard data lists?</a:t>
            </a:r>
            <a:endParaRPr lang="en-US" dirty="0"/>
          </a:p>
          <a:p>
            <a:pPr marL="822960">
              <a:spcBef>
                <a:spcPts val="0"/>
              </a:spcBef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the authoritative body?</a:t>
            </a:r>
          </a:p>
          <a:p>
            <a:pPr marL="822960">
              <a:spcBef>
                <a:spcPts val="0"/>
              </a:spcBef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22960">
              <a:spcBef>
                <a:spcPts val="0"/>
              </a:spcBef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Ownership = Responsibility to maintain and share this list</a:t>
            </a:r>
          </a:p>
          <a:p>
            <a:pPr marL="822960">
              <a:spcBef>
                <a:spcPts val="0"/>
              </a:spcBef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22960">
              <a:spcBef>
                <a:spcPts val="0"/>
              </a:spcBef>
            </a:pPr>
            <a:endParaRPr lang="en-US" sz="2900" dirty="0">
              <a:solidFill>
                <a:srgbClr val="7F7F7F"/>
              </a:solidFill>
            </a:endParaRPr>
          </a:p>
          <a:p>
            <a:endParaRPr lang="en-US" sz="2900" dirty="0" smtClean="0"/>
          </a:p>
        </p:txBody>
      </p:sp>
    </p:spTree>
    <p:extLst>
      <p:ext uri="{BB962C8B-B14F-4D97-AF65-F5344CB8AC3E}">
        <p14:creationId xmlns:p14="http://schemas.microsoft.com/office/powerpoint/2010/main" val="155748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Callout 7"/>
          <p:cNvSpPr/>
          <p:nvPr/>
        </p:nvSpPr>
        <p:spPr>
          <a:xfrm>
            <a:off x="6944938" y="1814505"/>
            <a:ext cx="3265862" cy="1253657"/>
          </a:xfrm>
          <a:prstGeom prst="wedgeEllipse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800000"/>
                </a:solidFill>
              </a:rPr>
              <a:t>Вот мой список </a:t>
            </a:r>
            <a:r>
              <a:rPr lang="ru-RU" sz="2400" dirty="0">
                <a:solidFill>
                  <a:srgbClr val="800000"/>
                </a:solidFill>
              </a:rPr>
              <a:t>клиник</a:t>
            </a:r>
            <a:endParaRPr lang="en-US" sz="2400" dirty="0">
              <a:solidFill>
                <a:srgbClr val="800000"/>
              </a:solidFill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846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b="1" dirty="0" smtClean="0">
                <a:solidFill>
                  <a:srgbClr val="C00000"/>
                </a:solidFill>
                <a:latin typeface="Calibri"/>
                <a:cs typeface="Calibri"/>
              </a:rPr>
              <a:t>HPD &amp; HMIS Meta-Data </a:t>
            </a:r>
            <a:r>
              <a:rPr lang="en-US" sz="3200" b="1" dirty="0">
                <a:solidFill>
                  <a:srgbClr val="C00000"/>
                </a:solidFill>
                <a:latin typeface="Calibri"/>
                <a:cs typeface="Calibri"/>
              </a:rPr>
              <a:t>Exchange:</a:t>
            </a:r>
            <a:br>
              <a:rPr lang="en-US" sz="3200" b="1" dirty="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400" b="1" dirty="0">
                <a:solidFill>
                  <a:srgbClr val="C00000"/>
                </a:solidFill>
                <a:latin typeface="Calibri"/>
                <a:cs typeface="Calibri"/>
              </a:rPr>
              <a:t>Sharing Meta-Data / Standardized Lists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117794" y="3348584"/>
            <a:ext cx="1583448" cy="725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HPD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272626" y="3348584"/>
            <a:ext cx="1583448" cy="725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HMIS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17794" y="4371306"/>
            <a:ext cx="3777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Wants to know list of facilities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Wants to share list of HW cadres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53712" y="4371306"/>
            <a:ext cx="3760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Wants </a:t>
            </a:r>
            <a:r>
              <a:rPr lang="en-US" dirty="0"/>
              <a:t>to share list of facilities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Wants to know list of HW cadres</a:t>
            </a:r>
          </a:p>
        </p:txBody>
      </p:sp>
      <p:sp>
        <p:nvSpPr>
          <p:cNvPr id="5" name="Oval Callout 4"/>
          <p:cNvSpPr/>
          <p:nvPr/>
        </p:nvSpPr>
        <p:spPr>
          <a:xfrm>
            <a:off x="2794057" y="1814505"/>
            <a:ext cx="3265862" cy="1253657"/>
          </a:xfrm>
          <a:prstGeom prst="wedgeEllipse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800000"/>
              </a:solidFill>
            </a:endParaRPr>
          </a:p>
          <a:p>
            <a:pPr algn="ctr"/>
            <a:r>
              <a:rPr lang="uz-Cyrl-UZ" sz="2000" dirty="0">
                <a:solidFill>
                  <a:srgbClr val="800000"/>
                </a:solidFill>
              </a:rPr>
              <a:t>מהי הרשימה של מרפאות שלך?</a:t>
            </a:r>
            <a:endParaRPr lang="en-US" sz="2000" dirty="0">
              <a:solidFill>
                <a:srgbClr val="800000"/>
              </a:solidFill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3006764" y="1933084"/>
            <a:ext cx="3265862" cy="1253657"/>
          </a:xfrm>
          <a:prstGeom prst="wedgeEllipse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7933C"/>
                </a:solidFill>
              </a:rPr>
              <a:t>What is your list of clinics?</a:t>
            </a:r>
            <a:endParaRPr lang="en-US" sz="3200" dirty="0">
              <a:solidFill>
                <a:srgbClr val="77933C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7218468" y="1878100"/>
            <a:ext cx="3265862" cy="1253657"/>
          </a:xfrm>
          <a:prstGeom prst="wedgeEllipse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7933C"/>
                </a:solidFill>
              </a:rPr>
              <a:t>Here is my list of clinics</a:t>
            </a:r>
            <a:endParaRPr lang="en-US" sz="2400" dirty="0">
              <a:solidFill>
                <a:srgbClr val="77933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17794" y="5341323"/>
            <a:ext cx="8296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HPD and HMIS need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 common language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(FHIR </a:t>
            </a:r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</a:rPr>
              <a:t>ValueSet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) to share their terminologies and a common place to share their data (Terminology Service)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</a:b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4406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9" grpId="0" animBg="1"/>
      <p:bldP spid="11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allout 8"/>
          <p:cNvSpPr/>
          <p:nvPr/>
        </p:nvSpPr>
        <p:spPr>
          <a:xfrm>
            <a:off x="2365206" y="1743849"/>
            <a:ext cx="3265862" cy="1253657"/>
          </a:xfrm>
          <a:prstGeom prst="wedgeEllipse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2000" dirty="0">
                <a:solidFill>
                  <a:srgbClr val="800000"/>
                </a:solidFill>
              </a:rPr>
              <a:t>יש 2 </a:t>
            </a:r>
            <a:r>
              <a:rPr lang="he-IL" sz="2000" dirty="0">
                <a:solidFill>
                  <a:srgbClr val="800000"/>
                </a:solidFill>
              </a:rPr>
              <a:t>של </a:t>
            </a:r>
            <a:r>
              <a:rPr lang="en-US" sz="2000" b="1" dirty="0">
                <a:solidFill>
                  <a:srgbClr val="800000"/>
                </a:solidFill>
              </a:rPr>
              <a:t> Cadre #4</a:t>
            </a:r>
          </a:p>
          <a:p>
            <a:pPr algn="ctr"/>
            <a:r>
              <a:rPr lang="he-IL" sz="2000" dirty="0">
                <a:solidFill>
                  <a:srgbClr val="800000"/>
                </a:solidFill>
              </a:rPr>
              <a:t> ב</a:t>
            </a:r>
            <a:r>
              <a:rPr lang="en-US" sz="2000" dirty="0">
                <a:solidFill>
                  <a:srgbClr val="800000"/>
                </a:solidFill>
              </a:rPr>
              <a:t> </a:t>
            </a:r>
            <a:r>
              <a:rPr lang="en-US" sz="2000" b="1" dirty="0">
                <a:solidFill>
                  <a:srgbClr val="800000"/>
                </a:solidFill>
              </a:rPr>
              <a:t>Facility </a:t>
            </a:r>
            <a:r>
              <a:rPr lang="en-US" sz="2000" b="1" dirty="0">
                <a:solidFill>
                  <a:srgbClr val="800000"/>
                </a:solidFill>
              </a:rPr>
              <a:t>#24</a:t>
            </a:r>
            <a:r>
              <a:rPr lang="he-IL" sz="2000" dirty="0">
                <a:solidFill>
                  <a:srgbClr val="800000"/>
                </a:solidFill>
              </a:rPr>
              <a:t> </a:t>
            </a:r>
            <a:r>
              <a:rPr lang="uz-Cyrl-UZ" sz="2000" dirty="0">
                <a:solidFill>
                  <a:srgbClr val="800000"/>
                </a:solidFill>
              </a:rPr>
              <a:t>החודש </a:t>
            </a:r>
            <a:r>
              <a:rPr lang="uz-Cyrl-UZ" sz="2000" dirty="0">
                <a:solidFill>
                  <a:srgbClr val="800000"/>
                </a:solidFill>
              </a:rPr>
              <a:t>הזה</a:t>
            </a:r>
            <a:endParaRPr lang="en-US" sz="2800" dirty="0">
              <a:solidFill>
                <a:srgbClr val="800000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6681030" y="1747057"/>
            <a:ext cx="3265862" cy="1253657"/>
          </a:xfrm>
          <a:prstGeom prst="wedgeEllipse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rgbClr val="800000"/>
                </a:solidFill>
              </a:rPr>
              <a:t>что?</a:t>
            </a:r>
            <a:endParaRPr lang="en-US" sz="3200" dirty="0">
              <a:solidFill>
                <a:srgbClr val="800000"/>
              </a:solidFill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846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b="1" dirty="0" smtClean="0">
                <a:solidFill>
                  <a:srgbClr val="C00000"/>
                </a:solidFill>
                <a:latin typeface="Calibri"/>
                <a:cs typeface="Calibri"/>
              </a:rPr>
              <a:t>HPD &amp; HMIS </a:t>
            </a:r>
            <a:r>
              <a:rPr lang="en-US" sz="3200" b="1" dirty="0">
                <a:solidFill>
                  <a:srgbClr val="C00000"/>
                </a:solidFill>
                <a:latin typeface="Calibri"/>
                <a:cs typeface="Calibri"/>
              </a:rPr>
              <a:t>Data Exchange:</a:t>
            </a:r>
            <a:br>
              <a:rPr lang="en-US" sz="3200" b="1" dirty="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400" b="1" dirty="0">
                <a:solidFill>
                  <a:srgbClr val="C00000"/>
                </a:solidFill>
                <a:latin typeface="Calibri"/>
                <a:cs typeface="Calibri"/>
              </a:rPr>
              <a:t>Main Use Case – Revisited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117794" y="3348584"/>
            <a:ext cx="1583448" cy="725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HPD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305614" y="3348584"/>
            <a:ext cx="1583448" cy="725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01242" y="4288828"/>
            <a:ext cx="562106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Shared Standardized Lists Are Not Enough</a:t>
            </a:r>
          </a:p>
          <a:p>
            <a:endParaRPr lang="en-US" dirty="0"/>
          </a:p>
          <a:p>
            <a:r>
              <a:rPr lang="en-US" dirty="0"/>
              <a:t>Need language to communicate the numerical data </a:t>
            </a:r>
            <a:r>
              <a:rPr lang="en-US" dirty="0" smtClean="0"/>
              <a:t>(ADX):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The value we are reporting (Cadre #4)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place the data comes from (Facility #24)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reporting period (</a:t>
            </a:r>
            <a:r>
              <a:rPr lang="en-US" dirty="0" smtClean="0"/>
              <a:t>05-01-2016)</a:t>
            </a:r>
            <a:endParaRPr lang="en-US" dirty="0"/>
          </a:p>
          <a:p>
            <a:endParaRPr lang="en-US" dirty="0"/>
          </a:p>
        </p:txBody>
      </p:sp>
      <p:sp>
        <p:nvSpPr>
          <p:cNvPr id="17" name="Oval Callout 16"/>
          <p:cNvSpPr/>
          <p:nvPr/>
        </p:nvSpPr>
        <p:spPr>
          <a:xfrm>
            <a:off x="6833430" y="1899457"/>
            <a:ext cx="3265862" cy="1253657"/>
          </a:xfrm>
          <a:prstGeom prst="wedgeEllipse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/>
                </a:solidFill>
              </a:rPr>
              <a:t>Thank you very much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16" name="Oval Callout 15"/>
          <p:cNvSpPr/>
          <p:nvPr/>
        </p:nvSpPr>
        <p:spPr>
          <a:xfrm>
            <a:off x="2517606" y="1896249"/>
            <a:ext cx="3265862" cy="1253657"/>
          </a:xfrm>
          <a:prstGeom prst="wedgeEllipse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3"/>
                </a:solidFill>
              </a:rPr>
              <a:t>There are 24 </a:t>
            </a:r>
          </a:p>
          <a:p>
            <a:pPr algn="ctr"/>
            <a:r>
              <a:rPr lang="en-US" sz="2000" dirty="0">
                <a:solidFill>
                  <a:schemeClr val="accent3"/>
                </a:solidFill>
              </a:rPr>
              <a:t>in</a:t>
            </a:r>
            <a:r>
              <a:rPr lang="ru-RU" sz="2000" dirty="0">
                <a:solidFill>
                  <a:schemeClr val="accent3"/>
                </a:solidFill>
              </a:rPr>
              <a:t> </a:t>
            </a:r>
            <a:r>
              <a:rPr lang="en-US" sz="2000" b="1" dirty="0">
                <a:solidFill>
                  <a:schemeClr val="accent3"/>
                </a:solidFill>
              </a:rPr>
              <a:t>Cadre #4 </a:t>
            </a:r>
            <a:r>
              <a:rPr lang="ru-RU" sz="2000" dirty="0">
                <a:solidFill>
                  <a:schemeClr val="accent3"/>
                </a:solidFill>
              </a:rPr>
              <a:t> </a:t>
            </a:r>
            <a:r>
              <a:rPr lang="en-US" sz="2000" dirty="0">
                <a:solidFill>
                  <a:schemeClr val="accent3"/>
                </a:solidFill>
              </a:rPr>
              <a:t>at</a:t>
            </a:r>
            <a:r>
              <a:rPr lang="ru-RU" sz="2000" dirty="0">
                <a:solidFill>
                  <a:schemeClr val="accent3"/>
                </a:solidFill>
              </a:rPr>
              <a:t> </a:t>
            </a:r>
            <a:r>
              <a:rPr lang="en-US" sz="2000" b="1" dirty="0">
                <a:solidFill>
                  <a:schemeClr val="accent3"/>
                </a:solidFill>
              </a:rPr>
              <a:t>Facility #24 </a:t>
            </a:r>
            <a:r>
              <a:rPr lang="en-US" sz="2000" dirty="0">
                <a:solidFill>
                  <a:schemeClr val="accent3"/>
                </a:solidFill>
              </a:rPr>
              <a:t>on </a:t>
            </a:r>
            <a:r>
              <a:rPr lang="en-US" sz="2000" b="1" dirty="0">
                <a:solidFill>
                  <a:schemeClr val="accent3"/>
                </a:solidFill>
              </a:rPr>
              <a:t>05-01-2014</a:t>
            </a:r>
            <a:endParaRPr lang="en-US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09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7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2" name="Picture 3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" y="-1894686"/>
            <a:ext cx="12961553" cy="8553276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8463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latin typeface="Calibri"/>
                <a:cs typeface="Calibri"/>
              </a:rPr>
              <a:t>HPD &amp; HMIS2 Data </a:t>
            </a:r>
            <a:r>
              <a:rPr lang="en-US" sz="3200" b="1" dirty="0">
                <a:solidFill>
                  <a:srgbClr val="C00000"/>
                </a:solidFill>
                <a:latin typeface="Calibri"/>
                <a:cs typeface="Calibri"/>
              </a:rPr>
              <a:t>Exchange:</a:t>
            </a:r>
            <a:br>
              <a:rPr lang="en-US" sz="3200" b="1" dirty="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400" b="1" dirty="0">
                <a:solidFill>
                  <a:srgbClr val="C00000"/>
                </a:solidFill>
                <a:latin typeface="Calibri"/>
                <a:cs typeface="Calibri"/>
              </a:rPr>
              <a:t>System Complexity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117794" y="3348584"/>
            <a:ext cx="1583448" cy="725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iHRIS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305614" y="3348584"/>
            <a:ext cx="1583448" cy="725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DHIS2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701242" y="3530035"/>
            <a:ext cx="26043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70322" y="4767198"/>
            <a:ext cx="527816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Share cadre lists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Share facility lists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Share number of health workers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Share facility list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Share stock lists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Share current stock levels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701242" y="3682435"/>
            <a:ext cx="26043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01242" y="3863885"/>
            <a:ext cx="26043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305614" y="1752462"/>
            <a:ext cx="1583448" cy="725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Supply Chain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7002324" y="2478264"/>
            <a:ext cx="0" cy="870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6305614" y="4610123"/>
            <a:ext cx="1583448" cy="725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Labs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7160909" y="2478264"/>
            <a:ext cx="0" cy="870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369149" y="2478264"/>
            <a:ext cx="0" cy="870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940126" y="4074387"/>
            <a:ext cx="0" cy="5357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" idx="2"/>
          </p:cNvCxnSpPr>
          <p:nvPr/>
        </p:nvCxnSpPr>
        <p:spPr>
          <a:xfrm>
            <a:off x="7097339" y="4074387"/>
            <a:ext cx="1373" cy="5357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306951" y="4074387"/>
            <a:ext cx="0" cy="5357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117794" y="1752462"/>
            <a:ext cx="1583448" cy="725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Medical Records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2750759" y="2478264"/>
            <a:ext cx="0" cy="870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909344" y="2478264"/>
            <a:ext cx="0" cy="870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17584" y="2478264"/>
            <a:ext cx="0" cy="870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315516" y="2478265"/>
            <a:ext cx="2990098" cy="22889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505916" y="2484638"/>
            <a:ext cx="2831513" cy="21318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682342" y="2413000"/>
            <a:ext cx="2803951" cy="21829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701242" y="2286001"/>
            <a:ext cx="2604372" cy="15778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26" idx="3"/>
            <a:endCxn id="4" idx="1"/>
          </p:cNvCxnSpPr>
          <p:nvPr/>
        </p:nvCxnSpPr>
        <p:spPr>
          <a:xfrm>
            <a:off x="3701242" y="2115363"/>
            <a:ext cx="2604372" cy="1596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682342" y="1987551"/>
            <a:ext cx="2623273" cy="15424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3701242" y="1987550"/>
            <a:ext cx="26043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701242" y="2299650"/>
            <a:ext cx="26043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701242" y="2140198"/>
            <a:ext cx="26043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8260210" y="1752463"/>
            <a:ext cx="1583448" cy="8964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mHealth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4902844" y="2453591"/>
            <a:ext cx="1583448" cy="725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mHealth</a:t>
            </a:r>
            <a:endParaRPr lang="en-US" dirty="0"/>
          </a:p>
        </p:txBody>
      </p:sp>
      <p:sp>
        <p:nvSpPr>
          <p:cNvPr id="100" name="Rounded Rectangle 99"/>
          <p:cNvSpPr/>
          <p:nvPr/>
        </p:nvSpPr>
        <p:spPr>
          <a:xfrm>
            <a:off x="8260210" y="4074386"/>
            <a:ext cx="1583448" cy="725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Nursing Council</a:t>
            </a:r>
            <a:endParaRPr lang="en-US" dirty="0"/>
          </a:p>
        </p:txBody>
      </p:sp>
      <p:sp>
        <p:nvSpPr>
          <p:cNvPr id="101" name="Rounded Rectangle 100"/>
          <p:cNvSpPr/>
          <p:nvPr/>
        </p:nvSpPr>
        <p:spPr>
          <a:xfrm>
            <a:off x="4111120" y="1389561"/>
            <a:ext cx="1583448" cy="725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mHealth</a:t>
            </a:r>
            <a:endParaRPr lang="en-US" dirty="0"/>
          </a:p>
        </p:txBody>
      </p:sp>
      <p:sp>
        <p:nvSpPr>
          <p:cNvPr id="102" name="Rounded Rectangle 101"/>
          <p:cNvSpPr/>
          <p:nvPr/>
        </p:nvSpPr>
        <p:spPr>
          <a:xfrm>
            <a:off x="8863857" y="2985683"/>
            <a:ext cx="1583448" cy="725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Doctor Council</a:t>
            </a:r>
            <a:endParaRPr lang="en-US" dirty="0"/>
          </a:p>
        </p:txBody>
      </p:sp>
      <p:sp>
        <p:nvSpPr>
          <p:cNvPr id="103" name="Rounded Rectangle 102"/>
          <p:cNvSpPr/>
          <p:nvPr/>
        </p:nvSpPr>
        <p:spPr>
          <a:xfrm>
            <a:off x="8072133" y="5335925"/>
            <a:ext cx="1583448" cy="725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In-Service Training</a:t>
            </a:r>
            <a:endParaRPr lang="en-US" dirty="0"/>
          </a:p>
        </p:txBody>
      </p:sp>
      <p:sp>
        <p:nvSpPr>
          <p:cNvPr id="104" name="Rounded Rectangle 103"/>
          <p:cNvSpPr/>
          <p:nvPr/>
        </p:nvSpPr>
        <p:spPr>
          <a:xfrm>
            <a:off x="3764975" y="4074386"/>
            <a:ext cx="1583448" cy="725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Crisis Alerts</a:t>
            </a:r>
            <a:endParaRPr lang="en-US" dirty="0"/>
          </a:p>
        </p:txBody>
      </p:sp>
      <p:cxnSp>
        <p:nvCxnSpPr>
          <p:cNvPr id="106" name="Straight Connector 105"/>
          <p:cNvCxnSpPr/>
          <p:nvPr/>
        </p:nvCxnSpPr>
        <p:spPr>
          <a:xfrm flipH="1">
            <a:off x="7061200" y="2630664"/>
            <a:ext cx="1320460" cy="7179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7160909" y="2630664"/>
            <a:ext cx="1379334" cy="7179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7369149" y="2630664"/>
            <a:ext cx="1379334" cy="7179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7889062" y="1987550"/>
            <a:ext cx="3711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7889062" y="2299650"/>
            <a:ext cx="3711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7889062" y="2140201"/>
            <a:ext cx="334188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3764975" y="3170361"/>
            <a:ext cx="5098882" cy="359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3764975" y="3322762"/>
            <a:ext cx="5098882" cy="4237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V="1">
            <a:off x="3701243" y="3504211"/>
            <a:ext cx="5162615" cy="359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Callout 1"/>
          <p:cNvSpPr/>
          <p:nvPr/>
        </p:nvSpPr>
        <p:spPr>
          <a:xfrm flipH="1">
            <a:off x="3635617" y="55503"/>
            <a:ext cx="2980377" cy="1143000"/>
          </a:xfrm>
          <a:prstGeom prst="wedgeEllipse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CAN HAZ INTEROPERABILITY?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033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15" grpId="0" animBg="1"/>
      <p:bldP spid="19" grpId="0" animBg="1"/>
      <p:bldP spid="26" grpId="0" animBg="1"/>
      <p:bldP spid="97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Tanzania eHealth Strategy 2013-2018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Strategic Goals </a:t>
            </a:r>
            <a:endParaRPr lang="en-US" dirty="0" smtClean="0"/>
          </a:p>
          <a:p>
            <a:r>
              <a:rPr lang="en-US" dirty="0"/>
              <a:t>Enable more efficient use </a:t>
            </a:r>
            <a:r>
              <a:rPr lang="en-US" dirty="0" smtClean="0"/>
              <a:t>of </a:t>
            </a:r>
            <a:r>
              <a:rPr lang="en-US" dirty="0"/>
              <a:t>healthcare resources through replacing paper-intensive processes and providing better information management. </a:t>
            </a:r>
          </a:p>
          <a:p>
            <a:r>
              <a:rPr lang="en-US" dirty="0"/>
              <a:t>Enable the health sector to operate more effectively as a connected system, overcoming fragmentation and duplication of service delivery. </a:t>
            </a:r>
          </a:p>
          <a:p>
            <a:r>
              <a:rPr lang="en-US" dirty="0"/>
              <a:t>Make patient care safe and effective by ensuring that the correct information is available in a timely manner, where it is needed and to whom it is needed. </a:t>
            </a:r>
          </a:p>
          <a:p>
            <a:r>
              <a:rPr lang="en-US" dirty="0"/>
              <a:t>Enable electronic access to appropriate healthcare services for patients in remote, rural, and disadvantaged communities. </a:t>
            </a:r>
          </a:p>
          <a:p>
            <a:r>
              <a:rPr lang="en-US" dirty="0"/>
              <a:t>Support improved multi-way communication and sharing of information among clinicians, patients, and caregivers within the health sectors and across partner agencies. </a:t>
            </a:r>
          </a:p>
          <a:p>
            <a:r>
              <a:rPr lang="en-US" dirty="0"/>
              <a:t>Support evidence-based policy, investment, and research decisions through access to timely, accurate, and comprehensive reporting of healthcare system information. 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Strategic Goals </a:t>
            </a:r>
            <a:endParaRPr lang="en-US" dirty="0" smtClean="0"/>
          </a:p>
          <a:p>
            <a:r>
              <a:rPr lang="en-US" dirty="0" smtClean="0"/>
              <a:t>Enable more efficient use of healthcare resources through replacing paper-intensive processes and providing </a:t>
            </a:r>
            <a:r>
              <a:rPr lang="en-US" dirty="0" smtClean="0">
                <a:solidFill>
                  <a:schemeClr val="accent5"/>
                </a:solidFill>
              </a:rPr>
              <a:t>better information management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Enable the health sector to </a:t>
            </a:r>
            <a:r>
              <a:rPr lang="en-US" dirty="0" smtClean="0">
                <a:solidFill>
                  <a:schemeClr val="accent5"/>
                </a:solidFill>
              </a:rPr>
              <a:t>operate more effectively as a connected system</a:t>
            </a:r>
            <a:r>
              <a:rPr lang="en-US" dirty="0" smtClean="0"/>
              <a:t>, overcoming fragmentation and duplication of service delivery. </a:t>
            </a:r>
          </a:p>
          <a:p>
            <a:r>
              <a:rPr lang="en-US" dirty="0" smtClean="0"/>
              <a:t>Make patient care safe and effective by ensuring that the </a:t>
            </a:r>
            <a:r>
              <a:rPr lang="en-US" dirty="0" smtClean="0">
                <a:solidFill>
                  <a:schemeClr val="accent5"/>
                </a:solidFill>
              </a:rPr>
              <a:t>correct information is available in a timely manner</a:t>
            </a:r>
            <a:r>
              <a:rPr lang="en-US" dirty="0" smtClean="0"/>
              <a:t>, where it is needed and to whom it is needed.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Enable electronic access to appropriate healthcare services </a:t>
            </a:r>
            <a:r>
              <a:rPr lang="en-US" dirty="0" smtClean="0"/>
              <a:t>for patients in remote, rural, and disadvantaged communities. </a:t>
            </a:r>
          </a:p>
          <a:p>
            <a:r>
              <a:rPr lang="en-US" dirty="0" smtClean="0"/>
              <a:t>Support improved </a:t>
            </a:r>
            <a:r>
              <a:rPr lang="en-US" dirty="0" smtClean="0">
                <a:solidFill>
                  <a:schemeClr val="accent5"/>
                </a:solidFill>
              </a:rPr>
              <a:t>multi-way communication and sharing of information among clinicians, patients, and caregivers</a:t>
            </a:r>
            <a:r>
              <a:rPr lang="en-US" dirty="0" smtClean="0"/>
              <a:t> within the health sectors and across partner agencies. </a:t>
            </a:r>
          </a:p>
          <a:p>
            <a:r>
              <a:rPr lang="en-US" dirty="0" smtClean="0"/>
              <a:t>Support evidence-based policy, investment, and research decisions through access to </a:t>
            </a:r>
            <a:r>
              <a:rPr lang="en-US" dirty="0" smtClean="0">
                <a:solidFill>
                  <a:schemeClr val="accent5"/>
                </a:solidFill>
              </a:rPr>
              <a:t>timely, accurate, and comprehensive reporting of healthcare system information</a:t>
            </a:r>
            <a:r>
              <a:rPr lang="en-US" dirty="0" smtClean="0"/>
              <a:t>. 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1800" y="5942568"/>
            <a:ext cx="115739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accent6"/>
                </a:solidFill>
              </a:rPr>
              <a:t>Strategic Objective 2</a:t>
            </a:r>
            <a:r>
              <a:rPr lang="en-US" sz="2400" b="1" i="1" dirty="0">
                <a:solidFill>
                  <a:schemeClr val="accent6"/>
                </a:solidFill>
              </a:rPr>
              <a:t>. Establish eHealth standards, rules, and protocols for information exchange and protection. </a:t>
            </a:r>
          </a:p>
        </p:txBody>
      </p:sp>
      <p:sp>
        <p:nvSpPr>
          <p:cNvPr id="7" name="AutoShape 2" descr="ata:image/jpeg;base64,/9j/4AAQSkZJRgABAQAAAQABAAD/2wCEAAkGBxMTEhUTExMWFhUXGBsZGRgYGRoYHhgdHiIYHxsdHR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567" y="152400"/>
            <a:ext cx="1322165" cy="153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98823" y="948253"/>
            <a:ext cx="1693333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Master Facility List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144075" y="965187"/>
            <a:ext cx="1693333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DHIS2 </a:t>
            </a:r>
            <a:br>
              <a:rPr lang="en-US" dirty="0" smtClean="0"/>
            </a:br>
            <a:r>
              <a:rPr lang="en-US" dirty="0" smtClean="0"/>
              <a:t>(HMIS)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672879" y="2997198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Electronic Medical Records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765398" y="3928521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Community Based HIS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099060" y="965188"/>
            <a:ext cx="1693333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Shared Health Record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857718" y="2997198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IDSR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6577649" y="4859844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HIV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4765398" y="4859844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TB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8450324" y="4859844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Malaria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921683" y="4859864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Immunizations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604591" y="3928521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Referral Hospital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474446" y="2997198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Logistics Management 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2075290" y="931329"/>
            <a:ext cx="1693333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Health </a:t>
            </a:r>
            <a:r>
              <a:rPr lang="en-US" smtClean="0"/>
              <a:t>Provider Directory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5400000">
            <a:off x="10282027" y="1266955"/>
            <a:ext cx="181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Core Information</a:t>
            </a:r>
          </a:p>
          <a:p>
            <a:pPr algn="ctr"/>
            <a:r>
              <a:rPr lang="en-US" b="1" dirty="0" smtClean="0">
                <a:solidFill>
                  <a:srgbClr val="0070C0"/>
                </a:solidFill>
              </a:rPr>
              <a:t> Services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5400000">
            <a:off x="10426746" y="4369892"/>
            <a:ext cx="15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Generators Of</a:t>
            </a:r>
          </a:p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 Information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Folded Corner 28"/>
          <p:cNvSpPr/>
          <p:nvPr/>
        </p:nvSpPr>
        <p:spPr>
          <a:xfrm>
            <a:off x="858607" y="6248400"/>
            <a:ext cx="998695" cy="558800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Paper  records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olded Corner 29"/>
          <p:cNvSpPr/>
          <p:nvPr/>
        </p:nvSpPr>
        <p:spPr>
          <a:xfrm>
            <a:off x="3467565" y="6231468"/>
            <a:ext cx="998695" cy="558800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Paper  records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Folded Corner 30"/>
          <p:cNvSpPr/>
          <p:nvPr/>
        </p:nvSpPr>
        <p:spPr>
          <a:xfrm>
            <a:off x="6138891" y="6231468"/>
            <a:ext cx="998695" cy="558800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Paper  records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Folded Corner 31"/>
          <p:cNvSpPr/>
          <p:nvPr/>
        </p:nvSpPr>
        <p:spPr>
          <a:xfrm>
            <a:off x="9733734" y="6248400"/>
            <a:ext cx="998695" cy="558800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Paper  records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97916" y="914398"/>
            <a:ext cx="1693333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34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6" grpId="0" animBg="1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98823" y="948253"/>
            <a:ext cx="1693333" cy="846667"/>
          </a:xfrm>
          <a:prstGeom prst="roundRect">
            <a:avLst/>
          </a:prstGeom>
          <a:effectLst>
            <a:glow rad="381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Master Facility List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144075" y="965187"/>
            <a:ext cx="1693333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DHIS2 </a:t>
            </a:r>
            <a:br>
              <a:rPr lang="en-US" dirty="0" smtClean="0"/>
            </a:br>
            <a:r>
              <a:rPr lang="en-US" dirty="0" smtClean="0"/>
              <a:t>(HMIS)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099060" y="965188"/>
            <a:ext cx="1693333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Shared Health Record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857718" y="2997198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IDSR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474446" y="2997198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Logistics Management 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2075290" y="931329"/>
            <a:ext cx="1693333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Health </a:t>
            </a:r>
            <a:r>
              <a:rPr lang="en-US" smtClean="0"/>
              <a:t>Provider Directory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5400000">
            <a:off x="10282027" y="1266955"/>
            <a:ext cx="181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Core Information</a:t>
            </a:r>
          </a:p>
          <a:p>
            <a:pPr algn="ctr"/>
            <a:r>
              <a:rPr lang="en-US" b="1" dirty="0" smtClean="0">
                <a:solidFill>
                  <a:srgbClr val="0070C0"/>
                </a:solidFill>
              </a:rPr>
              <a:t> Services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5400000">
            <a:off x="10426746" y="4369892"/>
            <a:ext cx="15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Generators Of</a:t>
            </a:r>
          </a:p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 Information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Folded Corner 28"/>
          <p:cNvSpPr/>
          <p:nvPr/>
        </p:nvSpPr>
        <p:spPr>
          <a:xfrm>
            <a:off x="858607" y="6248400"/>
            <a:ext cx="998695" cy="558800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Paper  records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olded Corner 29"/>
          <p:cNvSpPr/>
          <p:nvPr/>
        </p:nvSpPr>
        <p:spPr>
          <a:xfrm>
            <a:off x="3467565" y="6231468"/>
            <a:ext cx="998695" cy="558800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Paper  records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Folded Corner 30"/>
          <p:cNvSpPr/>
          <p:nvPr/>
        </p:nvSpPr>
        <p:spPr>
          <a:xfrm>
            <a:off x="6138891" y="6231468"/>
            <a:ext cx="998695" cy="558800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Paper  records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Folded Corner 31"/>
          <p:cNvSpPr/>
          <p:nvPr/>
        </p:nvSpPr>
        <p:spPr>
          <a:xfrm>
            <a:off x="9733734" y="6248400"/>
            <a:ext cx="998695" cy="558800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Paper  records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97916" y="914398"/>
            <a:ext cx="1693333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Registry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1655184" y="1998133"/>
            <a:ext cx="2324149" cy="101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098823" y="1998134"/>
            <a:ext cx="516193" cy="99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0"/>
          </p:cNvCxnSpPr>
          <p:nvPr/>
        </p:nvCxnSpPr>
        <p:spPr>
          <a:xfrm flipH="1" flipV="1">
            <a:off x="5851266" y="2031986"/>
            <a:ext cx="668280" cy="96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7073287" y="3744753"/>
            <a:ext cx="1887150" cy="1538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069028" y="3649098"/>
            <a:ext cx="2191724" cy="1634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792156" y="3445915"/>
            <a:ext cx="726066" cy="226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598851" y="3539037"/>
            <a:ext cx="1096511" cy="1983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5672879" y="2997198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Electronic Medical Records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765398" y="3928521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Community Based HIS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6577649" y="4859844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HIV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4765398" y="4859844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TB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8450324" y="4859844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Malaria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921683" y="4859864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Immunizations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604591" y="3928521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Referral Hospital</a:t>
            </a:r>
            <a:endParaRPr lang="en-US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8144075" y="2744090"/>
            <a:ext cx="1904201" cy="845723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What are the health facilities?</a:t>
            </a:r>
            <a:endParaRPr lang="en-US"/>
          </a:p>
        </p:txBody>
      </p:sp>
      <p:sp>
        <p:nvSpPr>
          <p:cNvPr id="43" name="Rounded Rectangular Callout 42"/>
          <p:cNvSpPr/>
          <p:nvPr/>
        </p:nvSpPr>
        <p:spPr>
          <a:xfrm>
            <a:off x="5080000" y="33875"/>
            <a:ext cx="2576928" cy="829722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3" algn="ctr"/>
            <a:r>
              <a:rPr lang="en-US" u="none" strike="noStrike" dirty="0" smtClean="0">
                <a:effectLst/>
              </a:rPr>
              <a:t>110779-6 is the </a:t>
            </a:r>
            <a:r>
              <a:rPr lang="en-US" dirty="0"/>
              <a:t>Access Medical and Dialysis </a:t>
            </a:r>
            <a:r>
              <a:rPr lang="en-US" dirty="0" smtClean="0"/>
              <a:t>Centre, </a:t>
            </a:r>
            <a:r>
              <a:rPr lang="is-IS" dirty="0" smtClean="0"/>
              <a:t>….</a:t>
            </a:r>
            <a:endParaRPr lang="en-US" u="none" strike="noStrike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2671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98823" y="948253"/>
            <a:ext cx="1693333" cy="846667"/>
          </a:xfrm>
          <a:prstGeom prst="roundRect">
            <a:avLst/>
          </a:prstGeom>
          <a:effectLst>
            <a:glow rad="381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Master Facility List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144075" y="965187"/>
            <a:ext cx="1693333" cy="846667"/>
          </a:xfrm>
          <a:prstGeom prst="roundRect">
            <a:avLst/>
          </a:prstGeom>
          <a:effectLst>
            <a:glow rad="520700">
              <a:schemeClr val="accent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DHIS2 </a:t>
            </a:r>
            <a:br>
              <a:rPr lang="en-US" dirty="0" smtClean="0"/>
            </a:br>
            <a:r>
              <a:rPr lang="en-US" dirty="0" smtClean="0"/>
              <a:t>(HMIS)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099060" y="965188"/>
            <a:ext cx="1693333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Shared Health Record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857718" y="2997198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IDSR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474446" y="2997198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Logistics Management 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2075290" y="931329"/>
            <a:ext cx="1693333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Health </a:t>
            </a:r>
            <a:r>
              <a:rPr lang="en-US" smtClean="0"/>
              <a:t>Provider Directory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5400000">
            <a:off x="10282027" y="1266955"/>
            <a:ext cx="181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Core Information</a:t>
            </a:r>
          </a:p>
          <a:p>
            <a:pPr algn="ctr"/>
            <a:r>
              <a:rPr lang="en-US" b="1" dirty="0" smtClean="0">
                <a:solidFill>
                  <a:srgbClr val="0070C0"/>
                </a:solidFill>
              </a:rPr>
              <a:t> Services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5400000">
            <a:off x="10426746" y="4369892"/>
            <a:ext cx="15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Generators Of</a:t>
            </a:r>
          </a:p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 Information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Folded Corner 28"/>
          <p:cNvSpPr/>
          <p:nvPr/>
        </p:nvSpPr>
        <p:spPr>
          <a:xfrm>
            <a:off x="858607" y="6248400"/>
            <a:ext cx="998695" cy="558800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Paper  records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olded Corner 29"/>
          <p:cNvSpPr/>
          <p:nvPr/>
        </p:nvSpPr>
        <p:spPr>
          <a:xfrm>
            <a:off x="3467565" y="6231468"/>
            <a:ext cx="998695" cy="558800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Paper  records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Folded Corner 30"/>
          <p:cNvSpPr/>
          <p:nvPr/>
        </p:nvSpPr>
        <p:spPr>
          <a:xfrm>
            <a:off x="6138891" y="6231468"/>
            <a:ext cx="998695" cy="558800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Paper  records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Folded Corner 31"/>
          <p:cNvSpPr/>
          <p:nvPr/>
        </p:nvSpPr>
        <p:spPr>
          <a:xfrm>
            <a:off x="9733734" y="6248400"/>
            <a:ext cx="998695" cy="558800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Paper  records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97916" y="914398"/>
            <a:ext cx="1693333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Registry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1655184" y="1998103"/>
            <a:ext cx="6355842" cy="101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098823" y="1998103"/>
            <a:ext cx="4045252" cy="999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0"/>
          </p:cNvCxnSpPr>
          <p:nvPr/>
        </p:nvCxnSpPr>
        <p:spPr>
          <a:xfrm flipV="1">
            <a:off x="6519546" y="2015038"/>
            <a:ext cx="1778378" cy="98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7073287" y="3744753"/>
            <a:ext cx="1887150" cy="1538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069028" y="3649098"/>
            <a:ext cx="2191724" cy="1634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792156" y="3445915"/>
            <a:ext cx="726066" cy="226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598851" y="3539037"/>
            <a:ext cx="1096511" cy="1983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5672879" y="2997198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Electronic Medical Records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765398" y="3928521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Community Based HIS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6577649" y="4859844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HIV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4765398" y="4859844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TB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8450324" y="4859844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Malaria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921683" y="4859864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Immunizations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604591" y="3928521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Referral Hospital</a:t>
            </a:r>
            <a:endParaRPr lang="en-US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8144075" y="2215662"/>
            <a:ext cx="2275329" cy="1374151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3" algn="ctr"/>
            <a:r>
              <a:rPr lang="en-US" dirty="0" smtClean="0"/>
              <a:t>Here is the indicator for facility  </a:t>
            </a:r>
            <a:r>
              <a:rPr lang="en-US" u="none" strike="noStrike" dirty="0" smtClean="0">
                <a:effectLst/>
              </a:rPr>
              <a:t>110779-6</a:t>
            </a:r>
          </a:p>
          <a:p>
            <a:pPr marL="0" lvl="3" algn="ctr"/>
            <a:r>
              <a:rPr lang="en-US" dirty="0" smtClean="0"/>
              <a:t>for this month</a:t>
            </a:r>
            <a:endParaRPr lang="en-US" u="none" strike="noStrike" dirty="0" smtClean="0">
              <a:effectLst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61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Interoperabiltiy</a:t>
            </a:r>
            <a:r>
              <a:rPr lang="en-US" dirty="0" smtClean="0"/>
              <a:t>: How are these systems communicating?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“languages” they speak  </a:t>
            </a:r>
            <a:r>
              <a:rPr lang="en-US" i="1" dirty="0" smtClean="0">
                <a:solidFill>
                  <a:srgbClr val="0070C0"/>
                </a:solidFill>
              </a:rPr>
              <a:t>(Data exchange standards)</a:t>
            </a:r>
          </a:p>
          <a:p>
            <a:pPr lvl="1"/>
            <a:r>
              <a:rPr lang="en-US" dirty="0" smtClean="0"/>
              <a:t>Need agreement on languages spoken</a:t>
            </a:r>
          </a:p>
          <a:p>
            <a:pPr lvl="1"/>
            <a:r>
              <a:rPr lang="en-US" dirty="0" smtClean="0"/>
              <a:t>Each component information system should decide what they need to speak</a:t>
            </a:r>
          </a:p>
          <a:p>
            <a:pPr lvl="2"/>
            <a:r>
              <a:rPr lang="en-US" dirty="0" smtClean="0"/>
              <a:t>are the asking for information? </a:t>
            </a:r>
          </a:p>
          <a:p>
            <a:pPr lvl="2"/>
            <a:r>
              <a:rPr lang="en-US" dirty="0" smtClean="0"/>
              <a:t>are they publishing information?</a:t>
            </a:r>
          </a:p>
          <a:p>
            <a:pPr lvl="1"/>
            <a:r>
              <a:rPr lang="en-US" u="none" strike="noStrike" dirty="0" smtClean="0">
                <a:effectLst/>
              </a:rPr>
              <a:t>Standards Development Organizations define standards 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AutoShape 2" descr="mage result for openhi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mage result for openhie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mage result for openhie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070" y="4642345"/>
            <a:ext cx="2807221" cy="5949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265" y="5486400"/>
            <a:ext cx="1331228" cy="9632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94" y="4642345"/>
            <a:ext cx="961931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76" y="5357446"/>
            <a:ext cx="1663700" cy="1092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438" y="4520718"/>
            <a:ext cx="1014879" cy="838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43" y="5181600"/>
            <a:ext cx="1156677" cy="115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Standards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Increased Efficiency</a:t>
            </a:r>
          </a:p>
          <a:p>
            <a:pPr lvl="1"/>
            <a:r>
              <a:rPr lang="en-US" dirty="0" smtClean="0"/>
              <a:t>Reduce the “data modeling” – map existing data to a standard rather than coming up with a model</a:t>
            </a:r>
          </a:p>
          <a:p>
            <a:pPr lvl="1"/>
            <a:r>
              <a:rPr lang="en-US" dirty="0" smtClean="0"/>
              <a:t>Less software development time – can use existing software libraries to share data  </a:t>
            </a:r>
          </a:p>
          <a:p>
            <a:pPr lvl="1"/>
            <a:endParaRPr lang="en-US" dirty="0"/>
          </a:p>
          <a:p>
            <a:r>
              <a:rPr lang="en-US" dirty="0" smtClean="0"/>
              <a:t>Plug &amp; Play</a:t>
            </a:r>
          </a:p>
          <a:p>
            <a:pPr lvl="1"/>
            <a:r>
              <a:rPr lang="en-US" dirty="0" smtClean="0"/>
              <a:t>Leverage existing software technology stacks that uses the standard to provide new functionality “for-free”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1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Interoperabiltiy</a:t>
            </a:r>
            <a:r>
              <a:rPr lang="en-US" dirty="0" smtClean="0"/>
              <a:t>: How are these systems communicating?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 smtClean="0"/>
          </a:p>
          <a:p>
            <a:r>
              <a:rPr lang="en-US" dirty="0" smtClean="0"/>
              <a:t>The “meaning” of what they are saying </a:t>
            </a:r>
            <a:r>
              <a:rPr lang="en-US" i="1" dirty="0" smtClean="0">
                <a:solidFill>
                  <a:srgbClr val="0070C0"/>
                </a:solidFill>
              </a:rPr>
              <a:t>(Terminologies and </a:t>
            </a:r>
            <a:r>
              <a:rPr lang="en-US" i="1" dirty="0" err="1" smtClean="0">
                <a:solidFill>
                  <a:srgbClr val="0070C0"/>
                </a:solidFill>
              </a:rPr>
              <a:t>MetaData</a:t>
            </a:r>
            <a:r>
              <a:rPr lang="en-US" i="1" dirty="0" smtClean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en-US" u="none" strike="noStrike" dirty="0" smtClean="0">
                <a:effectLst/>
              </a:rPr>
              <a:t>110779-6 is the </a:t>
            </a:r>
            <a:r>
              <a:rPr lang="en-US" dirty="0" smtClean="0"/>
              <a:t>Access Medical and Dialysis Centre  		(TZ MFL)</a:t>
            </a:r>
          </a:p>
          <a:p>
            <a:pPr lvl="1"/>
            <a:r>
              <a:rPr lang="en-US" u="none" strike="noStrike" dirty="0" smtClean="0">
                <a:effectLst/>
              </a:rPr>
              <a:t>Code for Acute Kidney Failure is N17.9 				(</a:t>
            </a:r>
            <a:r>
              <a:rPr lang="en-US" u="none" strike="noStrike" dirty="0" smtClean="0">
                <a:effectLst/>
              </a:rPr>
              <a:t>ICD-10 )</a:t>
            </a:r>
          </a:p>
          <a:p>
            <a:pPr lvl="1"/>
            <a:endParaRPr lang="en-US" u="none" strike="noStrike" dirty="0" smtClean="0">
              <a:effectLst/>
            </a:endParaRP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054143" y="4163077"/>
            <a:ext cx="1693333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Master Facility List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771943" y="5915412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Electronic Medical Records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771944" y="4163077"/>
            <a:ext cx="1693333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Terminology </a:t>
            </a:r>
            <a:br>
              <a:rPr lang="en-US" dirty="0" smtClean="0"/>
            </a:b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686875" y="4163076"/>
            <a:ext cx="1693333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DHIS2 </a:t>
            </a:r>
            <a:br>
              <a:rPr lang="en-US" dirty="0" smtClean="0"/>
            </a:br>
            <a:r>
              <a:rPr lang="en-US" dirty="0" smtClean="0"/>
              <a:t>(HMIS)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747476" y="5009743"/>
            <a:ext cx="1024467" cy="905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642943" y="5158104"/>
            <a:ext cx="3893" cy="642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469170" y="5140519"/>
            <a:ext cx="1212049" cy="774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ular Callout 14"/>
          <p:cNvSpPr/>
          <p:nvPr/>
        </p:nvSpPr>
        <p:spPr>
          <a:xfrm flipH="1">
            <a:off x="360318" y="5623798"/>
            <a:ext cx="1967904" cy="845723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What are the health facilities?</a:t>
            </a:r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 flipH="1">
            <a:off x="2457522" y="5623798"/>
            <a:ext cx="1967904" cy="845723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is the code for Kidney failure?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7075194" y="5623798"/>
            <a:ext cx="3106298" cy="845723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had 2 incidents </a:t>
            </a:r>
            <a:r>
              <a:rPr lang="en-US" smtClean="0"/>
              <a:t>of N17.9 at 11079-6 last month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26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Interoperabiltiy</a:t>
            </a:r>
            <a:r>
              <a:rPr lang="en-US" dirty="0" smtClean="0"/>
              <a:t>: How are these systems communicating?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489938" cy="4351338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r>
              <a:rPr lang="en-US" dirty="0" smtClean="0"/>
              <a:t>Who are they talking with </a:t>
            </a:r>
          </a:p>
          <a:p>
            <a:pPr lvl="1"/>
            <a:r>
              <a:rPr lang="en-US" dirty="0" smtClean="0"/>
              <a:t>Access control	</a:t>
            </a:r>
          </a:p>
          <a:p>
            <a:pPr lvl="1"/>
            <a:r>
              <a:rPr lang="en-US" dirty="0" smtClean="0"/>
              <a:t>Audit Logging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054142" y="3726321"/>
            <a:ext cx="1693333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Master Facility List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771943" y="5915412"/>
            <a:ext cx="1693333" cy="84666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Electronic Medical Records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771943" y="3726321"/>
            <a:ext cx="1693333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Terminology </a:t>
            </a:r>
            <a:br>
              <a:rPr lang="en-US" dirty="0" smtClean="0"/>
            </a:b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686874" y="3726320"/>
            <a:ext cx="1693333" cy="846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DHIS2 </a:t>
            </a:r>
            <a:br>
              <a:rPr lang="en-US" dirty="0" smtClean="0"/>
            </a:br>
            <a:r>
              <a:rPr lang="en-US" dirty="0" smtClean="0"/>
              <a:t>(HMIS)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481754" y="4707925"/>
            <a:ext cx="1290190" cy="1207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616663" y="4707925"/>
            <a:ext cx="30174" cy="1092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469170" y="4707924"/>
            <a:ext cx="1834343" cy="1207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 txBox="1">
            <a:spLocks/>
          </p:cNvSpPr>
          <p:nvPr/>
        </p:nvSpPr>
        <p:spPr>
          <a:xfrm>
            <a:off x="4220307" y="1814980"/>
            <a:ext cx="44899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Translators </a:t>
            </a:r>
          </a:p>
          <a:p>
            <a:pPr lvl="1"/>
            <a:r>
              <a:rPr lang="en-US" dirty="0" smtClean="0"/>
              <a:t>Synchronization Services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2900808" y="5070114"/>
            <a:ext cx="5809437" cy="47478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Interoperability Layer</a:t>
            </a:r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702062" y="1801160"/>
            <a:ext cx="49236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Public Access / Open Data</a:t>
            </a:r>
          </a:p>
          <a:p>
            <a:pPr lvl="1"/>
            <a:r>
              <a:rPr lang="en-US" dirty="0" smtClean="0"/>
              <a:t>Protected Health Information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42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2636</TotalTime>
  <Words>1635</Words>
  <Application>Microsoft Macintosh PowerPoint</Application>
  <PresentationFormat>Widescreen</PresentationFormat>
  <Paragraphs>343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Introduction to Interoperability</vt:lpstr>
      <vt:lpstr>Tanzania eHealth Strategy 2013-2018</vt:lpstr>
      <vt:lpstr>PowerPoint Presentation</vt:lpstr>
      <vt:lpstr>PowerPoint Presentation</vt:lpstr>
      <vt:lpstr>PowerPoint Presentation</vt:lpstr>
      <vt:lpstr>Interoperabiltiy: How are these systems communicating?</vt:lpstr>
      <vt:lpstr>Benefits of Standards </vt:lpstr>
      <vt:lpstr>Interoperabiltiy: How are these systems communicating?</vt:lpstr>
      <vt:lpstr>Interoperabiltiy: How are these systems communicating?</vt:lpstr>
      <vt:lpstr>PowerPoint Presentation</vt:lpstr>
      <vt:lpstr>Uses of Data</vt:lpstr>
      <vt:lpstr>Open Data and Data Standards</vt:lpstr>
      <vt:lpstr>Use Case: HPD &amp; HMIS Data Exchange </vt:lpstr>
      <vt:lpstr>HPD &amp; HMIS Data Exchange: The Problem of Standardized Lists</vt:lpstr>
      <vt:lpstr>Governance of Standardized Lists</vt:lpstr>
      <vt:lpstr>HPD &amp; HMIS Meta-Data Exchange: Sharing Meta-Data / Standardized Lists</vt:lpstr>
      <vt:lpstr>HPD &amp; HMIS Data Exchange: Main Use Case – Revisited</vt:lpstr>
      <vt:lpstr>HPD &amp; HMIS2 Data Exchange: System Complexity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Interoperability</dc:title>
  <dc:creator>Carl Leitner</dc:creator>
  <cp:lastModifiedBy>Carl Leitner</cp:lastModifiedBy>
  <cp:revision>34</cp:revision>
  <dcterms:created xsi:type="dcterms:W3CDTF">2016-07-30T13:06:27Z</dcterms:created>
  <dcterms:modified xsi:type="dcterms:W3CDTF">2016-08-01T09:03:02Z</dcterms:modified>
</cp:coreProperties>
</file>